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" charset="1" panose="020B0604020202020204"/>
      <p:regular r:id="rId14"/>
    </p:embeddedFont>
    <p:embeddedFont>
      <p:font typeface="Roboto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173" y="3327336"/>
            <a:ext cx="13158708" cy="221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1"/>
              </a:lnSpc>
            </a:pPr>
            <a:r>
              <a:rPr lang="en-US" sz="6904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Customer Shopping Behavior      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0085" y="5688388"/>
            <a:ext cx="11081540" cy="175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09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Analyzing 3,900 purchases to uncover insights into spending patterns, customer segments, product preferences, and subscription behavior for strategic business decisions.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576" y="818559"/>
            <a:ext cx="9684839" cy="160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Project Overview &amp; Dataset Summary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8288" y="2783977"/>
            <a:ext cx="9713414" cy="1497216"/>
            <a:chOff x="0" y="0"/>
            <a:chExt cx="12951219" cy="1996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2913234" cy="1958213"/>
            </a:xfrm>
            <a:custGeom>
              <a:avLst/>
              <a:gdLst/>
              <a:ahLst/>
              <a:cxnLst/>
              <a:rect r="r" b="b" t="t" l="l"/>
              <a:pathLst>
                <a:path h="1958213" w="12913234">
                  <a:moveTo>
                    <a:pt x="0" y="182880"/>
                  </a:moveTo>
                  <a:cubicBezTo>
                    <a:pt x="0" y="81915"/>
                    <a:pt x="83185" y="0"/>
                    <a:pt x="185928" y="0"/>
                  </a:cubicBezTo>
                  <a:lnTo>
                    <a:pt x="12727305" y="0"/>
                  </a:lnTo>
                  <a:cubicBezTo>
                    <a:pt x="12829921" y="0"/>
                    <a:pt x="12913233" y="81915"/>
                    <a:pt x="12913233" y="182880"/>
                  </a:cubicBezTo>
                  <a:lnTo>
                    <a:pt x="12913233" y="1775333"/>
                  </a:lnTo>
                  <a:cubicBezTo>
                    <a:pt x="12913233" y="1876298"/>
                    <a:pt x="12830048" y="1958213"/>
                    <a:pt x="12727305" y="1958213"/>
                  </a:cubicBezTo>
                  <a:lnTo>
                    <a:pt x="185928" y="1958213"/>
                  </a:lnTo>
                  <a:cubicBezTo>
                    <a:pt x="83312" y="1958213"/>
                    <a:pt x="0" y="1876298"/>
                    <a:pt x="0" y="1775333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51333" cy="1996313"/>
            </a:xfrm>
            <a:custGeom>
              <a:avLst/>
              <a:gdLst/>
              <a:ahLst/>
              <a:cxnLst/>
              <a:rect r="r" b="b" t="t" l="l"/>
              <a:pathLst>
                <a:path h="1996313" w="12951333">
                  <a:moveTo>
                    <a:pt x="0" y="201930"/>
                  </a:moveTo>
                  <a:cubicBezTo>
                    <a:pt x="0" y="90170"/>
                    <a:pt x="92075" y="0"/>
                    <a:pt x="204978" y="0"/>
                  </a:cubicBezTo>
                  <a:lnTo>
                    <a:pt x="12746355" y="0"/>
                  </a:lnTo>
                  <a:lnTo>
                    <a:pt x="12746355" y="19050"/>
                  </a:lnTo>
                  <a:lnTo>
                    <a:pt x="12746355" y="0"/>
                  </a:lnTo>
                  <a:cubicBezTo>
                    <a:pt x="12859258" y="0"/>
                    <a:pt x="12951333" y="90170"/>
                    <a:pt x="12951333" y="201930"/>
                  </a:cubicBezTo>
                  <a:lnTo>
                    <a:pt x="12932283" y="201930"/>
                  </a:lnTo>
                  <a:lnTo>
                    <a:pt x="12951333" y="201930"/>
                  </a:lnTo>
                  <a:lnTo>
                    <a:pt x="12951333" y="1794383"/>
                  </a:lnTo>
                  <a:lnTo>
                    <a:pt x="12932283" y="1794383"/>
                  </a:lnTo>
                  <a:lnTo>
                    <a:pt x="12951333" y="1794383"/>
                  </a:lnTo>
                  <a:cubicBezTo>
                    <a:pt x="12951333" y="1906143"/>
                    <a:pt x="12859258" y="1996313"/>
                    <a:pt x="12746355" y="1996313"/>
                  </a:cubicBezTo>
                  <a:lnTo>
                    <a:pt x="12746355" y="1977263"/>
                  </a:lnTo>
                  <a:lnTo>
                    <a:pt x="12746355" y="1996313"/>
                  </a:lnTo>
                  <a:lnTo>
                    <a:pt x="204978" y="1996313"/>
                  </a:lnTo>
                  <a:lnTo>
                    <a:pt x="204978" y="1977263"/>
                  </a:lnTo>
                  <a:lnTo>
                    <a:pt x="204978" y="1996313"/>
                  </a:lnTo>
                  <a:cubicBezTo>
                    <a:pt x="92075" y="1996313"/>
                    <a:pt x="0" y="1906143"/>
                    <a:pt x="0" y="17943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4383"/>
                  </a:lnTo>
                  <a:lnTo>
                    <a:pt x="19050" y="1794383"/>
                  </a:lnTo>
                  <a:lnTo>
                    <a:pt x="38100" y="1794383"/>
                  </a:lnTo>
                  <a:cubicBezTo>
                    <a:pt x="38100" y="1884553"/>
                    <a:pt x="112522" y="1958213"/>
                    <a:pt x="204978" y="1958213"/>
                  </a:cubicBezTo>
                  <a:lnTo>
                    <a:pt x="12746355" y="1958213"/>
                  </a:lnTo>
                  <a:cubicBezTo>
                    <a:pt x="12838811" y="1958213"/>
                    <a:pt x="12913233" y="1884553"/>
                    <a:pt x="12913233" y="1794383"/>
                  </a:cubicBezTo>
                  <a:lnTo>
                    <a:pt x="12913233" y="201930"/>
                  </a:lnTo>
                  <a:cubicBezTo>
                    <a:pt x="12913233" y="111760"/>
                    <a:pt x="12838811" y="38100"/>
                    <a:pt x="12746355" y="38100"/>
                  </a:cubicBezTo>
                  <a:lnTo>
                    <a:pt x="204978" y="38100"/>
                  </a:lnTo>
                  <a:lnTo>
                    <a:pt x="204978" y="19050"/>
                  </a:lnTo>
                  <a:lnTo>
                    <a:pt x="204978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844001" y="2798264"/>
            <a:ext cx="114300" cy="1468641"/>
          </a:xfrm>
          <a:custGeom>
            <a:avLst/>
            <a:gdLst/>
            <a:ahLst/>
            <a:cxnLst/>
            <a:rect r="r" b="b" t="t" l="l"/>
            <a:pathLst>
              <a:path h="1468641" w="114300">
                <a:moveTo>
                  <a:pt x="0" y="0"/>
                </a:moveTo>
                <a:lnTo>
                  <a:pt x="114300" y="0"/>
                </a:lnTo>
                <a:lnTo>
                  <a:pt x="114300" y="1468641"/>
                </a:lnTo>
                <a:lnTo>
                  <a:pt x="0" y="1468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6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6164" y="3057077"/>
            <a:ext cx="3116466" cy="40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Project Goal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164" y="3538985"/>
            <a:ext cx="9043397" cy="4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Uncover insights from transactional data to guide strategic business decisions.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8288" y="4501906"/>
            <a:ext cx="9713414" cy="1497216"/>
            <a:chOff x="0" y="0"/>
            <a:chExt cx="12951219" cy="19962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12913234" cy="1958213"/>
            </a:xfrm>
            <a:custGeom>
              <a:avLst/>
              <a:gdLst/>
              <a:ahLst/>
              <a:cxnLst/>
              <a:rect r="r" b="b" t="t" l="l"/>
              <a:pathLst>
                <a:path h="1958213" w="12913234">
                  <a:moveTo>
                    <a:pt x="0" y="182880"/>
                  </a:moveTo>
                  <a:cubicBezTo>
                    <a:pt x="0" y="81915"/>
                    <a:pt x="83185" y="0"/>
                    <a:pt x="185928" y="0"/>
                  </a:cubicBezTo>
                  <a:lnTo>
                    <a:pt x="12727305" y="0"/>
                  </a:lnTo>
                  <a:cubicBezTo>
                    <a:pt x="12829921" y="0"/>
                    <a:pt x="12913233" y="81915"/>
                    <a:pt x="12913233" y="182880"/>
                  </a:cubicBezTo>
                  <a:lnTo>
                    <a:pt x="12913233" y="1775333"/>
                  </a:lnTo>
                  <a:cubicBezTo>
                    <a:pt x="12913233" y="1876298"/>
                    <a:pt x="12830048" y="1958213"/>
                    <a:pt x="12727305" y="1958213"/>
                  </a:cubicBezTo>
                  <a:lnTo>
                    <a:pt x="185928" y="1958213"/>
                  </a:lnTo>
                  <a:cubicBezTo>
                    <a:pt x="83312" y="1958213"/>
                    <a:pt x="0" y="1876298"/>
                    <a:pt x="0" y="1775333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51333" cy="1996313"/>
            </a:xfrm>
            <a:custGeom>
              <a:avLst/>
              <a:gdLst/>
              <a:ahLst/>
              <a:cxnLst/>
              <a:rect r="r" b="b" t="t" l="l"/>
              <a:pathLst>
                <a:path h="1996313" w="12951333">
                  <a:moveTo>
                    <a:pt x="0" y="201930"/>
                  </a:moveTo>
                  <a:cubicBezTo>
                    <a:pt x="0" y="90170"/>
                    <a:pt x="92075" y="0"/>
                    <a:pt x="204978" y="0"/>
                  </a:cubicBezTo>
                  <a:lnTo>
                    <a:pt x="12746355" y="0"/>
                  </a:lnTo>
                  <a:lnTo>
                    <a:pt x="12746355" y="19050"/>
                  </a:lnTo>
                  <a:lnTo>
                    <a:pt x="12746355" y="0"/>
                  </a:lnTo>
                  <a:cubicBezTo>
                    <a:pt x="12859258" y="0"/>
                    <a:pt x="12951333" y="90170"/>
                    <a:pt x="12951333" y="201930"/>
                  </a:cubicBezTo>
                  <a:lnTo>
                    <a:pt x="12932283" y="201930"/>
                  </a:lnTo>
                  <a:lnTo>
                    <a:pt x="12951333" y="201930"/>
                  </a:lnTo>
                  <a:lnTo>
                    <a:pt x="12951333" y="1794383"/>
                  </a:lnTo>
                  <a:lnTo>
                    <a:pt x="12932283" y="1794383"/>
                  </a:lnTo>
                  <a:lnTo>
                    <a:pt x="12951333" y="1794383"/>
                  </a:lnTo>
                  <a:cubicBezTo>
                    <a:pt x="12951333" y="1906143"/>
                    <a:pt x="12859258" y="1996313"/>
                    <a:pt x="12746355" y="1996313"/>
                  </a:cubicBezTo>
                  <a:lnTo>
                    <a:pt x="12746355" y="1977263"/>
                  </a:lnTo>
                  <a:lnTo>
                    <a:pt x="12746355" y="1996313"/>
                  </a:lnTo>
                  <a:lnTo>
                    <a:pt x="204978" y="1996313"/>
                  </a:lnTo>
                  <a:lnTo>
                    <a:pt x="204978" y="1977263"/>
                  </a:lnTo>
                  <a:lnTo>
                    <a:pt x="204978" y="1996313"/>
                  </a:lnTo>
                  <a:cubicBezTo>
                    <a:pt x="92075" y="1996313"/>
                    <a:pt x="0" y="1906143"/>
                    <a:pt x="0" y="17943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4383"/>
                  </a:lnTo>
                  <a:lnTo>
                    <a:pt x="19050" y="1794383"/>
                  </a:lnTo>
                  <a:lnTo>
                    <a:pt x="38100" y="1794383"/>
                  </a:lnTo>
                  <a:cubicBezTo>
                    <a:pt x="38100" y="1884553"/>
                    <a:pt x="112522" y="1958213"/>
                    <a:pt x="204978" y="1958213"/>
                  </a:cubicBezTo>
                  <a:lnTo>
                    <a:pt x="12746355" y="1958213"/>
                  </a:lnTo>
                  <a:cubicBezTo>
                    <a:pt x="12838811" y="1958213"/>
                    <a:pt x="12913233" y="1884553"/>
                    <a:pt x="12913233" y="1794383"/>
                  </a:cubicBezTo>
                  <a:lnTo>
                    <a:pt x="12913233" y="201930"/>
                  </a:lnTo>
                  <a:cubicBezTo>
                    <a:pt x="12913233" y="111760"/>
                    <a:pt x="12838811" y="38100"/>
                    <a:pt x="12746355" y="38100"/>
                  </a:cubicBezTo>
                  <a:lnTo>
                    <a:pt x="204978" y="38100"/>
                  </a:lnTo>
                  <a:lnTo>
                    <a:pt x="204978" y="19050"/>
                  </a:lnTo>
                  <a:lnTo>
                    <a:pt x="204978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844001" y="4516193"/>
            <a:ext cx="114300" cy="1468641"/>
          </a:xfrm>
          <a:custGeom>
            <a:avLst/>
            <a:gdLst/>
            <a:ahLst/>
            <a:cxnLst/>
            <a:rect r="r" b="b" t="t" l="l"/>
            <a:pathLst>
              <a:path h="1468641" w="114300">
                <a:moveTo>
                  <a:pt x="0" y="0"/>
                </a:moveTo>
                <a:lnTo>
                  <a:pt x="114300" y="0"/>
                </a:lnTo>
                <a:lnTo>
                  <a:pt x="114300" y="1468641"/>
                </a:lnTo>
                <a:lnTo>
                  <a:pt x="0" y="1468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6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36164" y="4774997"/>
            <a:ext cx="3116466" cy="40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Dataset Size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164" y="5256905"/>
            <a:ext cx="9043397" cy="4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3,900 rows, 18 columns of transactional data.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8288" y="6219825"/>
            <a:ext cx="9713414" cy="1497216"/>
            <a:chOff x="0" y="0"/>
            <a:chExt cx="12951219" cy="1996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2913234" cy="1958213"/>
            </a:xfrm>
            <a:custGeom>
              <a:avLst/>
              <a:gdLst/>
              <a:ahLst/>
              <a:cxnLst/>
              <a:rect r="r" b="b" t="t" l="l"/>
              <a:pathLst>
                <a:path h="1958213" w="12913234">
                  <a:moveTo>
                    <a:pt x="0" y="182880"/>
                  </a:moveTo>
                  <a:cubicBezTo>
                    <a:pt x="0" y="81915"/>
                    <a:pt x="83185" y="0"/>
                    <a:pt x="185928" y="0"/>
                  </a:cubicBezTo>
                  <a:lnTo>
                    <a:pt x="12727305" y="0"/>
                  </a:lnTo>
                  <a:cubicBezTo>
                    <a:pt x="12829921" y="0"/>
                    <a:pt x="12913233" y="81915"/>
                    <a:pt x="12913233" y="182880"/>
                  </a:cubicBezTo>
                  <a:lnTo>
                    <a:pt x="12913233" y="1775333"/>
                  </a:lnTo>
                  <a:cubicBezTo>
                    <a:pt x="12913233" y="1876298"/>
                    <a:pt x="12830048" y="1958213"/>
                    <a:pt x="12727305" y="1958213"/>
                  </a:cubicBezTo>
                  <a:lnTo>
                    <a:pt x="185928" y="1958213"/>
                  </a:lnTo>
                  <a:cubicBezTo>
                    <a:pt x="83312" y="1958213"/>
                    <a:pt x="0" y="1876298"/>
                    <a:pt x="0" y="1775333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951333" cy="1996313"/>
            </a:xfrm>
            <a:custGeom>
              <a:avLst/>
              <a:gdLst/>
              <a:ahLst/>
              <a:cxnLst/>
              <a:rect r="r" b="b" t="t" l="l"/>
              <a:pathLst>
                <a:path h="1996313" w="12951333">
                  <a:moveTo>
                    <a:pt x="0" y="201930"/>
                  </a:moveTo>
                  <a:cubicBezTo>
                    <a:pt x="0" y="90170"/>
                    <a:pt x="92075" y="0"/>
                    <a:pt x="204978" y="0"/>
                  </a:cubicBezTo>
                  <a:lnTo>
                    <a:pt x="12746355" y="0"/>
                  </a:lnTo>
                  <a:lnTo>
                    <a:pt x="12746355" y="19050"/>
                  </a:lnTo>
                  <a:lnTo>
                    <a:pt x="12746355" y="0"/>
                  </a:lnTo>
                  <a:cubicBezTo>
                    <a:pt x="12859258" y="0"/>
                    <a:pt x="12951333" y="90170"/>
                    <a:pt x="12951333" y="201930"/>
                  </a:cubicBezTo>
                  <a:lnTo>
                    <a:pt x="12932283" y="201930"/>
                  </a:lnTo>
                  <a:lnTo>
                    <a:pt x="12951333" y="201930"/>
                  </a:lnTo>
                  <a:lnTo>
                    <a:pt x="12951333" y="1794383"/>
                  </a:lnTo>
                  <a:lnTo>
                    <a:pt x="12932283" y="1794383"/>
                  </a:lnTo>
                  <a:lnTo>
                    <a:pt x="12951333" y="1794383"/>
                  </a:lnTo>
                  <a:cubicBezTo>
                    <a:pt x="12951333" y="1906143"/>
                    <a:pt x="12859258" y="1996313"/>
                    <a:pt x="12746355" y="1996313"/>
                  </a:cubicBezTo>
                  <a:lnTo>
                    <a:pt x="12746355" y="1977263"/>
                  </a:lnTo>
                  <a:lnTo>
                    <a:pt x="12746355" y="1996313"/>
                  </a:lnTo>
                  <a:lnTo>
                    <a:pt x="204978" y="1996313"/>
                  </a:lnTo>
                  <a:lnTo>
                    <a:pt x="204978" y="1977263"/>
                  </a:lnTo>
                  <a:lnTo>
                    <a:pt x="204978" y="1996313"/>
                  </a:lnTo>
                  <a:cubicBezTo>
                    <a:pt x="92075" y="1996313"/>
                    <a:pt x="0" y="1906143"/>
                    <a:pt x="0" y="17943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4383"/>
                  </a:lnTo>
                  <a:lnTo>
                    <a:pt x="19050" y="1794383"/>
                  </a:lnTo>
                  <a:lnTo>
                    <a:pt x="38100" y="1794383"/>
                  </a:lnTo>
                  <a:cubicBezTo>
                    <a:pt x="38100" y="1884553"/>
                    <a:pt x="112522" y="1958213"/>
                    <a:pt x="204978" y="1958213"/>
                  </a:cubicBezTo>
                  <a:lnTo>
                    <a:pt x="12746355" y="1958213"/>
                  </a:lnTo>
                  <a:cubicBezTo>
                    <a:pt x="12838811" y="1958213"/>
                    <a:pt x="12913233" y="1884553"/>
                    <a:pt x="12913233" y="1794383"/>
                  </a:cubicBezTo>
                  <a:lnTo>
                    <a:pt x="12913233" y="201930"/>
                  </a:lnTo>
                  <a:cubicBezTo>
                    <a:pt x="12913233" y="111760"/>
                    <a:pt x="12838811" y="38100"/>
                    <a:pt x="12746355" y="38100"/>
                  </a:cubicBezTo>
                  <a:lnTo>
                    <a:pt x="204978" y="38100"/>
                  </a:lnTo>
                  <a:lnTo>
                    <a:pt x="204978" y="19050"/>
                  </a:lnTo>
                  <a:lnTo>
                    <a:pt x="204978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844001" y="6234112"/>
            <a:ext cx="114300" cy="1468641"/>
          </a:xfrm>
          <a:custGeom>
            <a:avLst/>
            <a:gdLst/>
            <a:ahLst/>
            <a:cxnLst/>
            <a:rect r="r" b="b" t="t" l="l"/>
            <a:pathLst>
              <a:path h="1468641" w="114300">
                <a:moveTo>
                  <a:pt x="0" y="0"/>
                </a:moveTo>
                <a:lnTo>
                  <a:pt x="114300" y="0"/>
                </a:lnTo>
                <a:lnTo>
                  <a:pt x="114300" y="1468641"/>
                </a:lnTo>
                <a:lnTo>
                  <a:pt x="0" y="1468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66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36164" y="6492926"/>
            <a:ext cx="3116466" cy="40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Key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6164" y="6974834"/>
            <a:ext cx="9043397" cy="4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Demographics, purchase details, shopping behavior.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8288" y="7937744"/>
            <a:ext cx="9713414" cy="1497216"/>
            <a:chOff x="0" y="0"/>
            <a:chExt cx="12951219" cy="19962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12913234" cy="1958213"/>
            </a:xfrm>
            <a:custGeom>
              <a:avLst/>
              <a:gdLst/>
              <a:ahLst/>
              <a:cxnLst/>
              <a:rect r="r" b="b" t="t" l="l"/>
              <a:pathLst>
                <a:path h="1958213" w="12913234">
                  <a:moveTo>
                    <a:pt x="0" y="182880"/>
                  </a:moveTo>
                  <a:cubicBezTo>
                    <a:pt x="0" y="81915"/>
                    <a:pt x="83185" y="0"/>
                    <a:pt x="185928" y="0"/>
                  </a:cubicBezTo>
                  <a:lnTo>
                    <a:pt x="12727305" y="0"/>
                  </a:lnTo>
                  <a:cubicBezTo>
                    <a:pt x="12829921" y="0"/>
                    <a:pt x="12913233" y="81915"/>
                    <a:pt x="12913233" y="182880"/>
                  </a:cubicBezTo>
                  <a:lnTo>
                    <a:pt x="12913233" y="1775333"/>
                  </a:lnTo>
                  <a:cubicBezTo>
                    <a:pt x="12913233" y="1876298"/>
                    <a:pt x="12830048" y="1958213"/>
                    <a:pt x="12727305" y="1958213"/>
                  </a:cubicBezTo>
                  <a:lnTo>
                    <a:pt x="185928" y="1958213"/>
                  </a:lnTo>
                  <a:cubicBezTo>
                    <a:pt x="83312" y="1958213"/>
                    <a:pt x="0" y="1876298"/>
                    <a:pt x="0" y="1775333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51333" cy="1996313"/>
            </a:xfrm>
            <a:custGeom>
              <a:avLst/>
              <a:gdLst/>
              <a:ahLst/>
              <a:cxnLst/>
              <a:rect r="r" b="b" t="t" l="l"/>
              <a:pathLst>
                <a:path h="1996313" w="12951333">
                  <a:moveTo>
                    <a:pt x="0" y="201930"/>
                  </a:moveTo>
                  <a:cubicBezTo>
                    <a:pt x="0" y="90170"/>
                    <a:pt x="92075" y="0"/>
                    <a:pt x="204978" y="0"/>
                  </a:cubicBezTo>
                  <a:lnTo>
                    <a:pt x="12746355" y="0"/>
                  </a:lnTo>
                  <a:lnTo>
                    <a:pt x="12746355" y="19050"/>
                  </a:lnTo>
                  <a:lnTo>
                    <a:pt x="12746355" y="0"/>
                  </a:lnTo>
                  <a:cubicBezTo>
                    <a:pt x="12859258" y="0"/>
                    <a:pt x="12951333" y="90170"/>
                    <a:pt x="12951333" y="201930"/>
                  </a:cubicBezTo>
                  <a:lnTo>
                    <a:pt x="12932283" y="201930"/>
                  </a:lnTo>
                  <a:lnTo>
                    <a:pt x="12951333" y="201930"/>
                  </a:lnTo>
                  <a:lnTo>
                    <a:pt x="12951333" y="1794383"/>
                  </a:lnTo>
                  <a:lnTo>
                    <a:pt x="12932283" y="1794383"/>
                  </a:lnTo>
                  <a:lnTo>
                    <a:pt x="12951333" y="1794383"/>
                  </a:lnTo>
                  <a:cubicBezTo>
                    <a:pt x="12951333" y="1906143"/>
                    <a:pt x="12859258" y="1996313"/>
                    <a:pt x="12746355" y="1996313"/>
                  </a:cubicBezTo>
                  <a:lnTo>
                    <a:pt x="12746355" y="1977263"/>
                  </a:lnTo>
                  <a:lnTo>
                    <a:pt x="12746355" y="1996313"/>
                  </a:lnTo>
                  <a:lnTo>
                    <a:pt x="204978" y="1996313"/>
                  </a:lnTo>
                  <a:lnTo>
                    <a:pt x="204978" y="1977263"/>
                  </a:lnTo>
                  <a:lnTo>
                    <a:pt x="204978" y="1996313"/>
                  </a:lnTo>
                  <a:cubicBezTo>
                    <a:pt x="92075" y="1996313"/>
                    <a:pt x="0" y="1906143"/>
                    <a:pt x="0" y="17943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4383"/>
                  </a:lnTo>
                  <a:lnTo>
                    <a:pt x="19050" y="1794383"/>
                  </a:lnTo>
                  <a:lnTo>
                    <a:pt x="38100" y="1794383"/>
                  </a:lnTo>
                  <a:cubicBezTo>
                    <a:pt x="38100" y="1884553"/>
                    <a:pt x="112522" y="1958213"/>
                    <a:pt x="204978" y="1958213"/>
                  </a:cubicBezTo>
                  <a:lnTo>
                    <a:pt x="12746355" y="1958213"/>
                  </a:lnTo>
                  <a:cubicBezTo>
                    <a:pt x="12838811" y="1958213"/>
                    <a:pt x="12913233" y="1884553"/>
                    <a:pt x="12913233" y="1794383"/>
                  </a:cubicBezTo>
                  <a:lnTo>
                    <a:pt x="12913233" y="201930"/>
                  </a:lnTo>
                  <a:cubicBezTo>
                    <a:pt x="12913233" y="111760"/>
                    <a:pt x="12838811" y="38100"/>
                    <a:pt x="12746355" y="38100"/>
                  </a:cubicBezTo>
                  <a:lnTo>
                    <a:pt x="204978" y="38100"/>
                  </a:lnTo>
                  <a:lnTo>
                    <a:pt x="204978" y="19050"/>
                  </a:lnTo>
                  <a:lnTo>
                    <a:pt x="204978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844001" y="7952032"/>
            <a:ext cx="114300" cy="1468641"/>
          </a:xfrm>
          <a:custGeom>
            <a:avLst/>
            <a:gdLst/>
            <a:ahLst/>
            <a:cxnLst/>
            <a:rect r="r" b="b" t="t" l="l"/>
            <a:pathLst>
              <a:path h="1468641" w="114300">
                <a:moveTo>
                  <a:pt x="0" y="0"/>
                </a:moveTo>
                <a:lnTo>
                  <a:pt x="114300" y="0"/>
                </a:lnTo>
                <a:lnTo>
                  <a:pt x="114300" y="1468641"/>
                </a:lnTo>
                <a:lnTo>
                  <a:pt x="0" y="1468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66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36164" y="8210845"/>
            <a:ext cx="3116466" cy="40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Missing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6164" y="8692753"/>
            <a:ext cx="9043397" cy="4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37 values in 'Review Rating' column.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71510"/>
            <a:ext cx="11318977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Exploratory Data Analysis (Python)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29594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3825478"/>
            <a:ext cx="5245446" cy="38100"/>
          </a:xfrm>
          <a:custGeom>
            <a:avLst/>
            <a:gdLst/>
            <a:ahLst/>
            <a:cxnLst/>
            <a:rect r="r" b="b" t="t" l="l"/>
            <a:pathLst>
              <a:path h="38100" w="5245446">
                <a:moveTo>
                  <a:pt x="0" y="0"/>
                </a:moveTo>
                <a:lnTo>
                  <a:pt x="5245446" y="0"/>
                </a:lnTo>
                <a:lnTo>
                  <a:pt x="5245446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4005262"/>
            <a:ext cx="52454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Loading &amp; Initial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023094"/>
            <a:ext cx="5245446" cy="92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Imported dataset, checked structure and summary statistics.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1206" y="329594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521206" y="3853901"/>
            <a:ext cx="5245446" cy="38100"/>
          </a:xfrm>
          <a:custGeom>
            <a:avLst/>
            <a:gdLst/>
            <a:ahLst/>
            <a:cxnLst/>
            <a:rect r="r" b="b" t="t" l="l"/>
            <a:pathLst>
              <a:path h="38100" w="5245446">
                <a:moveTo>
                  <a:pt x="0" y="0"/>
                </a:moveTo>
                <a:lnTo>
                  <a:pt x="5245446" y="0"/>
                </a:lnTo>
                <a:lnTo>
                  <a:pt x="5245446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21206" y="4005262"/>
            <a:ext cx="359777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Missing Data Handling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1206" y="4580182"/>
            <a:ext cx="5245446" cy="92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Imputed 'Review Rating' using median per product category.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50163" y="329594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2050163" y="3853901"/>
            <a:ext cx="5245446" cy="38100"/>
          </a:xfrm>
          <a:custGeom>
            <a:avLst/>
            <a:gdLst/>
            <a:ahLst/>
            <a:cxnLst/>
            <a:rect r="r" b="b" t="t" l="l"/>
            <a:pathLst>
              <a:path h="38100" w="5245446">
                <a:moveTo>
                  <a:pt x="0" y="0"/>
                </a:moveTo>
                <a:lnTo>
                  <a:pt x="5245446" y="0"/>
                </a:lnTo>
                <a:lnTo>
                  <a:pt x="5245446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050163" y="4005262"/>
            <a:ext cx="384497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Column Standardization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50163" y="4580182"/>
            <a:ext cx="5245446" cy="92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Renamed columns to snake_case for readability.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6360023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992238" y="6861277"/>
            <a:ext cx="8009934" cy="38100"/>
          </a:xfrm>
          <a:custGeom>
            <a:avLst/>
            <a:gdLst/>
            <a:ahLst/>
            <a:cxnLst/>
            <a:rect r="r" b="b" t="t" l="l"/>
            <a:pathLst>
              <a:path h="38100" w="8009934">
                <a:moveTo>
                  <a:pt x="0" y="0"/>
                </a:moveTo>
                <a:lnTo>
                  <a:pt x="8009935" y="0"/>
                </a:lnTo>
                <a:lnTo>
                  <a:pt x="800993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t="0" r="-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2238" y="706934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Feature Engineering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7644260"/>
            <a:ext cx="8009934" cy="50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Created 'age_group' and 'purchase_frequency_days'.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5684" y="6360023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sp>
        <p:nvSpPr>
          <p:cNvPr name="Freeform 24" id="24" descr="preencoded.png"/>
          <p:cNvSpPr/>
          <p:nvPr/>
        </p:nvSpPr>
        <p:spPr>
          <a:xfrm flipH="false" flipV="false" rot="0">
            <a:off x="9285684" y="6861277"/>
            <a:ext cx="8009934" cy="38100"/>
          </a:xfrm>
          <a:custGeom>
            <a:avLst/>
            <a:gdLst/>
            <a:ahLst/>
            <a:cxnLst/>
            <a:rect r="r" b="b" t="t" l="l"/>
            <a:pathLst>
              <a:path h="38100" w="8009934">
                <a:moveTo>
                  <a:pt x="0" y="0"/>
                </a:moveTo>
                <a:lnTo>
                  <a:pt x="8009935" y="0"/>
                </a:lnTo>
                <a:lnTo>
                  <a:pt x="800993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t="0" r="-3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285684" y="706934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Database Integration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85684" y="7644260"/>
            <a:ext cx="8009934" cy="50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Loaded cleaned data into PostgreSQL for SQL analysis.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02166" y="1087193"/>
            <a:ext cx="8144770" cy="90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SQL Analysis Findings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97403" y="2387356"/>
            <a:ext cx="616448" cy="616448"/>
            <a:chOff x="0" y="0"/>
            <a:chExt cx="821931" cy="821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09244" cy="809244"/>
            </a:xfrm>
            <a:custGeom>
              <a:avLst/>
              <a:gdLst/>
              <a:ahLst/>
              <a:cxnLst/>
              <a:rect r="r" b="b" t="t" l="l"/>
              <a:pathLst>
                <a:path h="809244" w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944" cy="821944"/>
            </a:xfrm>
            <a:custGeom>
              <a:avLst/>
              <a:gdLst/>
              <a:ahLst/>
              <a:cxnLst/>
              <a:rect r="r" b="b" t="t" l="l"/>
              <a:pathLst>
                <a:path h="821944" w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903293" y="2493169"/>
            <a:ext cx="404660" cy="404660"/>
          </a:xfrm>
          <a:custGeom>
            <a:avLst/>
            <a:gdLst/>
            <a:ahLst/>
            <a:cxnLst/>
            <a:rect r="r" b="b" t="t" l="l"/>
            <a:pathLst>
              <a:path h="404660" w="404660">
                <a:moveTo>
                  <a:pt x="0" y="0"/>
                </a:moveTo>
                <a:lnTo>
                  <a:pt x="404660" y="0"/>
                </a:lnTo>
                <a:lnTo>
                  <a:pt x="404660" y="404660"/>
                </a:lnTo>
                <a:lnTo>
                  <a:pt x="0" y="404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6279" r="0" b="-1628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78761" y="2446734"/>
            <a:ext cx="3372298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Revenue by Gender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78761" y="3001413"/>
            <a:ext cx="8665073" cy="87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Male customers generated higher revenue ($157,890) than female ($75,191).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797403" y="4412161"/>
            <a:ext cx="616448" cy="616448"/>
            <a:chOff x="0" y="0"/>
            <a:chExt cx="821931" cy="8219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09244" cy="809244"/>
            </a:xfrm>
            <a:custGeom>
              <a:avLst/>
              <a:gdLst/>
              <a:ahLst/>
              <a:cxnLst/>
              <a:rect r="r" b="b" t="t" l="l"/>
              <a:pathLst>
                <a:path h="809244" w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1944" cy="821944"/>
            </a:xfrm>
            <a:custGeom>
              <a:avLst/>
              <a:gdLst/>
              <a:ahLst/>
              <a:cxnLst/>
              <a:rect r="r" b="b" t="t" l="l"/>
              <a:pathLst>
                <a:path h="821944" w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903293" y="4517974"/>
            <a:ext cx="404660" cy="404660"/>
          </a:xfrm>
          <a:custGeom>
            <a:avLst/>
            <a:gdLst/>
            <a:ahLst/>
            <a:cxnLst/>
            <a:rect r="r" b="b" t="t" l="l"/>
            <a:pathLst>
              <a:path h="404660" w="404660">
                <a:moveTo>
                  <a:pt x="0" y="0"/>
                </a:moveTo>
                <a:lnTo>
                  <a:pt x="404660" y="0"/>
                </a:lnTo>
                <a:lnTo>
                  <a:pt x="404660" y="404660"/>
                </a:lnTo>
                <a:lnTo>
                  <a:pt x="0" y="40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13" t="0" r="-581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678761" y="4471540"/>
            <a:ext cx="4714723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High-Spending Discount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78761" y="5026228"/>
            <a:ext cx="8665073" cy="47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Identified 839 customers who used discounts but spent above average.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797403" y="6032297"/>
            <a:ext cx="616448" cy="616448"/>
            <a:chOff x="0" y="0"/>
            <a:chExt cx="821931" cy="8219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09244" cy="809244"/>
            </a:xfrm>
            <a:custGeom>
              <a:avLst/>
              <a:gdLst/>
              <a:ahLst/>
              <a:cxnLst/>
              <a:rect r="r" b="b" t="t" l="l"/>
              <a:pathLst>
                <a:path h="809244" w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1944" cy="821944"/>
            </a:xfrm>
            <a:custGeom>
              <a:avLst/>
              <a:gdLst/>
              <a:ahLst/>
              <a:cxnLst/>
              <a:rect r="r" b="b" t="t" l="l"/>
              <a:pathLst>
                <a:path h="821944" w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903293" y="6138120"/>
            <a:ext cx="404660" cy="404660"/>
          </a:xfrm>
          <a:custGeom>
            <a:avLst/>
            <a:gdLst/>
            <a:ahLst/>
            <a:cxnLst/>
            <a:rect r="r" b="b" t="t" l="l"/>
            <a:pathLst>
              <a:path h="404660" w="404660">
                <a:moveTo>
                  <a:pt x="0" y="0"/>
                </a:moveTo>
                <a:lnTo>
                  <a:pt x="404660" y="0"/>
                </a:lnTo>
                <a:lnTo>
                  <a:pt x="404660" y="404660"/>
                </a:lnTo>
                <a:lnTo>
                  <a:pt x="0" y="404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13" t="0" r="-581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678761" y="6091685"/>
            <a:ext cx="3915366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Top 5 Products by Rating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8761" y="6646364"/>
            <a:ext cx="8665073" cy="47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Gloves, Sandals, Boots, Hat, Skirt had highest average review ratings.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797403" y="7652442"/>
            <a:ext cx="616448" cy="616448"/>
            <a:chOff x="0" y="0"/>
            <a:chExt cx="821931" cy="8219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09244" cy="809244"/>
            </a:xfrm>
            <a:custGeom>
              <a:avLst/>
              <a:gdLst/>
              <a:ahLst/>
              <a:cxnLst/>
              <a:rect r="r" b="b" t="t" l="l"/>
              <a:pathLst>
                <a:path h="809244" w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1944" cy="821944"/>
            </a:xfrm>
            <a:custGeom>
              <a:avLst/>
              <a:gdLst/>
              <a:ahLst/>
              <a:cxnLst/>
              <a:rect r="r" b="b" t="t" l="l"/>
              <a:pathLst>
                <a:path h="821944" w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7903293" y="7758265"/>
            <a:ext cx="404660" cy="404660"/>
          </a:xfrm>
          <a:custGeom>
            <a:avLst/>
            <a:gdLst/>
            <a:ahLst/>
            <a:cxnLst/>
            <a:rect r="r" b="b" t="t" l="l"/>
            <a:pathLst>
              <a:path h="404660" w="404660">
                <a:moveTo>
                  <a:pt x="0" y="0"/>
                </a:moveTo>
                <a:lnTo>
                  <a:pt x="404660" y="0"/>
                </a:lnTo>
                <a:lnTo>
                  <a:pt x="404660" y="404660"/>
                </a:lnTo>
                <a:lnTo>
                  <a:pt x="0" y="404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813" t="0" r="-5813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678761" y="7711831"/>
            <a:ext cx="4165844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Shipping Type Comparison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78761" y="8266509"/>
            <a:ext cx="8665073" cy="87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Express shipping users had slightly higher average purchase amounts ($60.48) than Standard ($58.46).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16781" y="663178"/>
            <a:ext cx="9672047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Subscription &amp; Discount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781" y="2174672"/>
            <a:ext cx="4875162" cy="42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Subscribers vs. Non-Subscribers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6781" y="2807789"/>
            <a:ext cx="7907684" cy="123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Non-subscribers had higher total revenue ($170,436) and slightly higher average spend ($59.87) compared to subscribers ($62,645 total, $59.49 avg).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16781" y="4338342"/>
            <a:ext cx="7907684" cy="5410495"/>
          </a:xfrm>
          <a:custGeom>
            <a:avLst/>
            <a:gdLst/>
            <a:ahLst/>
            <a:cxnLst/>
            <a:rect r="r" b="b" t="t" l="l"/>
            <a:pathLst>
              <a:path h="5410495" w="7907684">
                <a:moveTo>
                  <a:pt x="0" y="0"/>
                </a:moveTo>
                <a:lnTo>
                  <a:pt x="7907684" y="0"/>
                </a:lnTo>
                <a:lnTo>
                  <a:pt x="7907684" y="5410496"/>
                </a:lnTo>
                <a:lnTo>
                  <a:pt x="0" y="5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73060" y="2174672"/>
            <a:ext cx="4513812" cy="42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Discount-Dependent Products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3060" y="2807789"/>
            <a:ext cx="7907684" cy="123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62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Top 5 products with highest percentage of discounted purchases: Hat (50%), Sneakers (49.66%), Coat (49.07%), Sweater (48.17%), Pants (47.37%).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473060" y="4338342"/>
            <a:ext cx="7907684" cy="5410495"/>
          </a:xfrm>
          <a:custGeom>
            <a:avLst/>
            <a:gdLst/>
            <a:ahLst/>
            <a:cxnLst/>
            <a:rect r="r" b="b" t="t" l="l"/>
            <a:pathLst>
              <a:path h="5410495" w="7907684">
                <a:moveTo>
                  <a:pt x="0" y="0"/>
                </a:moveTo>
                <a:lnTo>
                  <a:pt x="7907684" y="0"/>
                </a:lnTo>
                <a:lnTo>
                  <a:pt x="7907684" y="5410496"/>
                </a:lnTo>
                <a:lnTo>
                  <a:pt x="0" y="5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" r="0" b="-9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69912" y="704850"/>
            <a:ext cx="14934162" cy="92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Customer Segmentation &amp; Age Group Revenue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4864" y="4506963"/>
            <a:ext cx="3463976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Loyal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912" y="5058670"/>
            <a:ext cx="4758928" cy="49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1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3116 customers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283081" y="2182120"/>
            <a:ext cx="5721848" cy="5721848"/>
          </a:xfrm>
          <a:custGeom>
            <a:avLst/>
            <a:gdLst/>
            <a:ahLst/>
            <a:cxnLst/>
            <a:rect r="r" b="b" t="t" l="l"/>
            <a:pathLst>
              <a:path h="5721848" w="5721848">
                <a:moveTo>
                  <a:pt x="0" y="0"/>
                </a:moveTo>
                <a:lnTo>
                  <a:pt x="5721848" y="0"/>
                </a:lnTo>
                <a:lnTo>
                  <a:pt x="5721848" y="5721849"/>
                </a:lnTo>
                <a:lnTo>
                  <a:pt x="0" y="5721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6933829" y="4835652"/>
            <a:ext cx="414633" cy="414633"/>
          </a:xfrm>
          <a:custGeom>
            <a:avLst/>
            <a:gdLst/>
            <a:ahLst/>
            <a:cxnLst/>
            <a:rect r="r" b="b" t="t" l="l"/>
            <a:pathLst>
              <a:path h="414633" w="414633">
                <a:moveTo>
                  <a:pt x="0" y="0"/>
                </a:moveTo>
                <a:lnTo>
                  <a:pt x="414632" y="0"/>
                </a:lnTo>
                <a:lnTo>
                  <a:pt x="414632" y="414633"/>
                </a:lnTo>
                <a:lnTo>
                  <a:pt x="0" y="414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499" t="0" r="-1250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20600" y="2972543"/>
            <a:ext cx="3463976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New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0600" y="3524250"/>
            <a:ext cx="4897488" cy="49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83 customers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283081" y="2182120"/>
            <a:ext cx="5721848" cy="5721848"/>
          </a:xfrm>
          <a:custGeom>
            <a:avLst/>
            <a:gdLst/>
            <a:ahLst/>
            <a:cxnLst/>
            <a:rect r="r" b="b" t="t" l="l"/>
            <a:pathLst>
              <a:path h="5721848" w="5721848">
                <a:moveTo>
                  <a:pt x="0" y="0"/>
                </a:moveTo>
                <a:lnTo>
                  <a:pt x="5721848" y="0"/>
                </a:lnTo>
                <a:lnTo>
                  <a:pt x="5721848" y="5721849"/>
                </a:lnTo>
                <a:lnTo>
                  <a:pt x="0" y="5721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 descr="preencoded.png"/>
          <p:cNvSpPr/>
          <p:nvPr/>
        </p:nvSpPr>
        <p:spPr>
          <a:xfrm flipH="false" flipV="false" rot="0">
            <a:off x="9937928" y="3101207"/>
            <a:ext cx="414633" cy="414633"/>
          </a:xfrm>
          <a:custGeom>
            <a:avLst/>
            <a:gdLst/>
            <a:ahLst/>
            <a:cxnLst/>
            <a:rect r="r" b="b" t="t" l="l"/>
            <a:pathLst>
              <a:path h="414633" w="414633">
                <a:moveTo>
                  <a:pt x="0" y="0"/>
                </a:moveTo>
                <a:lnTo>
                  <a:pt x="414633" y="0"/>
                </a:lnTo>
                <a:lnTo>
                  <a:pt x="414633" y="414632"/>
                </a:lnTo>
                <a:lnTo>
                  <a:pt x="0" y="41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20600" y="6041231"/>
            <a:ext cx="3463976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Returning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0600" y="6592938"/>
            <a:ext cx="4897488" cy="49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701 customers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6283081" y="2182120"/>
            <a:ext cx="5721848" cy="5721848"/>
          </a:xfrm>
          <a:custGeom>
            <a:avLst/>
            <a:gdLst/>
            <a:ahLst/>
            <a:cxnLst/>
            <a:rect r="r" b="b" t="t" l="l"/>
            <a:pathLst>
              <a:path h="5721848" w="5721848">
                <a:moveTo>
                  <a:pt x="0" y="0"/>
                </a:moveTo>
                <a:lnTo>
                  <a:pt x="5721848" y="0"/>
                </a:lnTo>
                <a:lnTo>
                  <a:pt x="5721848" y="5721849"/>
                </a:lnTo>
                <a:lnTo>
                  <a:pt x="0" y="5721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 descr="preencoded.png"/>
          <p:cNvSpPr/>
          <p:nvPr/>
        </p:nvSpPr>
        <p:spPr>
          <a:xfrm flipH="false" flipV="false" rot="0">
            <a:off x="9937928" y="6569945"/>
            <a:ext cx="414633" cy="414633"/>
          </a:xfrm>
          <a:custGeom>
            <a:avLst/>
            <a:gdLst/>
            <a:ahLst/>
            <a:cxnLst/>
            <a:rect r="r" b="b" t="t" l="l"/>
            <a:pathLst>
              <a:path h="414633" w="414633">
                <a:moveTo>
                  <a:pt x="0" y="0"/>
                </a:moveTo>
                <a:lnTo>
                  <a:pt x="414633" y="0"/>
                </a:lnTo>
                <a:lnTo>
                  <a:pt x="414633" y="414633"/>
                </a:lnTo>
                <a:lnTo>
                  <a:pt x="0" y="414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6818" r="0" b="-681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9912" y="8281540"/>
            <a:ext cx="4388796" cy="5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Revenue by Age Group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912" y="9178681"/>
            <a:ext cx="16348177" cy="49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Young Adults (62,143) and Middle-aged (59,197) are highest revenue contributors.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310365"/>
          </a:xfrm>
          <a:custGeom>
            <a:avLst/>
            <a:gdLst/>
            <a:ahLst/>
            <a:cxnLst/>
            <a:rect r="r" b="b" t="t" l="l"/>
            <a:pathLst>
              <a:path h="10310365" w="7200900">
                <a:moveTo>
                  <a:pt x="0" y="0"/>
                </a:moveTo>
                <a:lnTo>
                  <a:pt x="7200900" y="0"/>
                </a:lnTo>
                <a:lnTo>
                  <a:pt x="7200900" y="10310365"/>
                </a:lnTo>
                <a:lnTo>
                  <a:pt x="0" y="103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0" r="-2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82348" y="531019"/>
            <a:ext cx="6203899" cy="68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Top Products by Category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68060" y="1511941"/>
            <a:ext cx="10009880" cy="2022872"/>
            <a:chOff x="0" y="0"/>
            <a:chExt cx="13346506" cy="26971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13308457" cy="2659126"/>
            </a:xfrm>
            <a:custGeom>
              <a:avLst/>
              <a:gdLst/>
              <a:ahLst/>
              <a:cxnLst/>
              <a:rect r="r" b="b" t="t" l="l"/>
              <a:pathLst>
                <a:path h="2659126" w="13308457">
                  <a:moveTo>
                    <a:pt x="0" y="115951"/>
                  </a:moveTo>
                  <a:cubicBezTo>
                    <a:pt x="0" y="51943"/>
                    <a:pt x="52451" y="0"/>
                    <a:pt x="117221" y="0"/>
                  </a:cubicBezTo>
                  <a:lnTo>
                    <a:pt x="13191237" y="0"/>
                  </a:lnTo>
                  <a:cubicBezTo>
                    <a:pt x="13256006" y="0"/>
                    <a:pt x="13308457" y="51943"/>
                    <a:pt x="13308457" y="115951"/>
                  </a:cubicBezTo>
                  <a:lnTo>
                    <a:pt x="13308457" y="2543175"/>
                  </a:lnTo>
                  <a:cubicBezTo>
                    <a:pt x="13308457" y="2607183"/>
                    <a:pt x="13256006" y="2659126"/>
                    <a:pt x="13191237" y="2659126"/>
                  </a:cubicBezTo>
                  <a:lnTo>
                    <a:pt x="117221" y="2659126"/>
                  </a:lnTo>
                  <a:cubicBezTo>
                    <a:pt x="52451" y="2659126"/>
                    <a:pt x="0" y="2607183"/>
                    <a:pt x="0" y="2543175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6557" cy="2697226"/>
            </a:xfrm>
            <a:custGeom>
              <a:avLst/>
              <a:gdLst/>
              <a:ahLst/>
              <a:cxnLst/>
              <a:rect r="r" b="b" t="t" l="l"/>
              <a:pathLst>
                <a:path h="2697226" w="13346557">
                  <a:moveTo>
                    <a:pt x="0" y="135001"/>
                  </a:moveTo>
                  <a:cubicBezTo>
                    <a:pt x="0" y="60198"/>
                    <a:pt x="61214" y="0"/>
                    <a:pt x="136271" y="0"/>
                  </a:cubicBezTo>
                  <a:lnTo>
                    <a:pt x="13210287" y="0"/>
                  </a:lnTo>
                  <a:lnTo>
                    <a:pt x="13210287" y="19050"/>
                  </a:lnTo>
                  <a:lnTo>
                    <a:pt x="13210287" y="0"/>
                  </a:lnTo>
                  <a:cubicBezTo>
                    <a:pt x="13285344" y="0"/>
                    <a:pt x="13346557" y="60198"/>
                    <a:pt x="13346557" y="135001"/>
                  </a:cubicBezTo>
                  <a:lnTo>
                    <a:pt x="13327507" y="135001"/>
                  </a:lnTo>
                  <a:lnTo>
                    <a:pt x="13346557" y="135001"/>
                  </a:lnTo>
                  <a:lnTo>
                    <a:pt x="13346557" y="2562225"/>
                  </a:lnTo>
                  <a:lnTo>
                    <a:pt x="13327507" y="2562225"/>
                  </a:lnTo>
                  <a:lnTo>
                    <a:pt x="13346557" y="2562225"/>
                  </a:lnTo>
                  <a:cubicBezTo>
                    <a:pt x="13346557" y="2636901"/>
                    <a:pt x="13285344" y="2697226"/>
                    <a:pt x="13210287" y="2697226"/>
                  </a:cubicBezTo>
                  <a:lnTo>
                    <a:pt x="13210287" y="2678176"/>
                  </a:lnTo>
                  <a:lnTo>
                    <a:pt x="13210287" y="2697226"/>
                  </a:lnTo>
                  <a:lnTo>
                    <a:pt x="136271" y="2697226"/>
                  </a:lnTo>
                  <a:lnTo>
                    <a:pt x="136271" y="2678176"/>
                  </a:lnTo>
                  <a:lnTo>
                    <a:pt x="136271" y="2697226"/>
                  </a:lnTo>
                  <a:cubicBezTo>
                    <a:pt x="61214" y="2697226"/>
                    <a:pt x="0" y="2636901"/>
                    <a:pt x="0" y="2562225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562225"/>
                  </a:lnTo>
                  <a:lnTo>
                    <a:pt x="19050" y="2562225"/>
                  </a:lnTo>
                  <a:lnTo>
                    <a:pt x="38100" y="2562225"/>
                  </a:lnTo>
                  <a:cubicBezTo>
                    <a:pt x="38100" y="2615565"/>
                    <a:pt x="81915" y="2659126"/>
                    <a:pt x="136271" y="2659126"/>
                  </a:cubicBezTo>
                  <a:lnTo>
                    <a:pt x="13210287" y="2659126"/>
                  </a:lnTo>
                  <a:cubicBezTo>
                    <a:pt x="13264770" y="2659126"/>
                    <a:pt x="13308457" y="2615565"/>
                    <a:pt x="13308457" y="2562225"/>
                  </a:cubicBezTo>
                  <a:lnTo>
                    <a:pt x="13308457" y="135001"/>
                  </a:lnTo>
                  <a:cubicBezTo>
                    <a:pt x="13308457" y="81661"/>
                    <a:pt x="13264643" y="38100"/>
                    <a:pt x="13210287" y="38100"/>
                  </a:cubicBezTo>
                  <a:lnTo>
                    <a:pt x="136271" y="38100"/>
                  </a:lnTo>
                  <a:lnTo>
                    <a:pt x="136271" y="19050"/>
                  </a:lnTo>
                  <a:lnTo>
                    <a:pt x="136271" y="38100"/>
                  </a:lnTo>
                  <a:cubicBezTo>
                    <a:pt x="81915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610923" y="1554804"/>
            <a:ext cx="827780" cy="1937147"/>
            <a:chOff x="0" y="0"/>
            <a:chExt cx="1103706" cy="25828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3757" cy="2582926"/>
            </a:xfrm>
            <a:custGeom>
              <a:avLst/>
              <a:gdLst/>
              <a:ahLst/>
              <a:cxnLst/>
              <a:rect r="r" b="b" t="t" l="l"/>
              <a:pathLst>
                <a:path h="2582926" w="1103757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1033526" y="0"/>
                  </a:lnTo>
                  <a:cubicBezTo>
                    <a:pt x="1072261" y="0"/>
                    <a:pt x="1103757" y="31369"/>
                    <a:pt x="1103757" y="70231"/>
                  </a:cubicBezTo>
                  <a:lnTo>
                    <a:pt x="1103757" y="2512695"/>
                  </a:lnTo>
                  <a:cubicBezTo>
                    <a:pt x="1103757" y="2551430"/>
                    <a:pt x="1072388" y="2582926"/>
                    <a:pt x="1033526" y="2582926"/>
                  </a:cubicBezTo>
                  <a:lnTo>
                    <a:pt x="70231" y="2582926"/>
                  </a:lnTo>
                  <a:cubicBezTo>
                    <a:pt x="31496" y="2582926"/>
                    <a:pt x="0" y="2551557"/>
                    <a:pt x="0" y="2512695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864821" y="2367410"/>
            <a:ext cx="310305" cy="34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45576" y="1742627"/>
            <a:ext cx="2586933" cy="3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Accessories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45576" y="2151907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Jewelry (171 orders)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45576" y="2534688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Sunglasses (161 orders)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5576" y="291747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Belt (161 orders)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568060" y="3713112"/>
            <a:ext cx="10009880" cy="2022872"/>
            <a:chOff x="0" y="0"/>
            <a:chExt cx="13346506" cy="26971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3308457" cy="2659126"/>
            </a:xfrm>
            <a:custGeom>
              <a:avLst/>
              <a:gdLst/>
              <a:ahLst/>
              <a:cxnLst/>
              <a:rect r="r" b="b" t="t" l="l"/>
              <a:pathLst>
                <a:path h="2659126" w="13308457">
                  <a:moveTo>
                    <a:pt x="0" y="115951"/>
                  </a:moveTo>
                  <a:cubicBezTo>
                    <a:pt x="0" y="51943"/>
                    <a:pt x="52451" y="0"/>
                    <a:pt x="117221" y="0"/>
                  </a:cubicBezTo>
                  <a:lnTo>
                    <a:pt x="13191237" y="0"/>
                  </a:lnTo>
                  <a:cubicBezTo>
                    <a:pt x="13256006" y="0"/>
                    <a:pt x="13308457" y="51943"/>
                    <a:pt x="13308457" y="115951"/>
                  </a:cubicBezTo>
                  <a:lnTo>
                    <a:pt x="13308457" y="2543175"/>
                  </a:lnTo>
                  <a:cubicBezTo>
                    <a:pt x="13308457" y="2607183"/>
                    <a:pt x="13256006" y="2659126"/>
                    <a:pt x="13191237" y="2659126"/>
                  </a:cubicBezTo>
                  <a:lnTo>
                    <a:pt x="117221" y="2659126"/>
                  </a:lnTo>
                  <a:cubicBezTo>
                    <a:pt x="52451" y="2659126"/>
                    <a:pt x="0" y="2607183"/>
                    <a:pt x="0" y="2543175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46557" cy="2697226"/>
            </a:xfrm>
            <a:custGeom>
              <a:avLst/>
              <a:gdLst/>
              <a:ahLst/>
              <a:cxnLst/>
              <a:rect r="r" b="b" t="t" l="l"/>
              <a:pathLst>
                <a:path h="2697226" w="13346557">
                  <a:moveTo>
                    <a:pt x="0" y="135001"/>
                  </a:moveTo>
                  <a:cubicBezTo>
                    <a:pt x="0" y="60198"/>
                    <a:pt x="61214" y="0"/>
                    <a:pt x="136271" y="0"/>
                  </a:cubicBezTo>
                  <a:lnTo>
                    <a:pt x="13210287" y="0"/>
                  </a:lnTo>
                  <a:lnTo>
                    <a:pt x="13210287" y="19050"/>
                  </a:lnTo>
                  <a:lnTo>
                    <a:pt x="13210287" y="0"/>
                  </a:lnTo>
                  <a:cubicBezTo>
                    <a:pt x="13285344" y="0"/>
                    <a:pt x="13346557" y="60198"/>
                    <a:pt x="13346557" y="135001"/>
                  </a:cubicBezTo>
                  <a:lnTo>
                    <a:pt x="13327507" y="135001"/>
                  </a:lnTo>
                  <a:lnTo>
                    <a:pt x="13346557" y="135001"/>
                  </a:lnTo>
                  <a:lnTo>
                    <a:pt x="13346557" y="2562225"/>
                  </a:lnTo>
                  <a:lnTo>
                    <a:pt x="13327507" y="2562225"/>
                  </a:lnTo>
                  <a:lnTo>
                    <a:pt x="13346557" y="2562225"/>
                  </a:lnTo>
                  <a:cubicBezTo>
                    <a:pt x="13346557" y="2636901"/>
                    <a:pt x="13285344" y="2697226"/>
                    <a:pt x="13210287" y="2697226"/>
                  </a:cubicBezTo>
                  <a:lnTo>
                    <a:pt x="13210287" y="2678176"/>
                  </a:lnTo>
                  <a:lnTo>
                    <a:pt x="13210287" y="2697226"/>
                  </a:lnTo>
                  <a:lnTo>
                    <a:pt x="136271" y="2697226"/>
                  </a:lnTo>
                  <a:lnTo>
                    <a:pt x="136271" y="2678176"/>
                  </a:lnTo>
                  <a:lnTo>
                    <a:pt x="136271" y="2697226"/>
                  </a:lnTo>
                  <a:cubicBezTo>
                    <a:pt x="61214" y="2697226"/>
                    <a:pt x="0" y="2636901"/>
                    <a:pt x="0" y="2562225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562225"/>
                  </a:lnTo>
                  <a:lnTo>
                    <a:pt x="19050" y="2562225"/>
                  </a:lnTo>
                  <a:lnTo>
                    <a:pt x="38100" y="2562225"/>
                  </a:lnTo>
                  <a:cubicBezTo>
                    <a:pt x="38100" y="2615565"/>
                    <a:pt x="81915" y="2659126"/>
                    <a:pt x="136271" y="2659126"/>
                  </a:cubicBezTo>
                  <a:lnTo>
                    <a:pt x="13210287" y="2659126"/>
                  </a:lnTo>
                  <a:cubicBezTo>
                    <a:pt x="13264770" y="2659126"/>
                    <a:pt x="13308457" y="2615565"/>
                    <a:pt x="13308457" y="2562225"/>
                  </a:cubicBezTo>
                  <a:lnTo>
                    <a:pt x="13308457" y="135001"/>
                  </a:lnTo>
                  <a:cubicBezTo>
                    <a:pt x="13308457" y="81661"/>
                    <a:pt x="13264643" y="38100"/>
                    <a:pt x="13210287" y="38100"/>
                  </a:cubicBezTo>
                  <a:lnTo>
                    <a:pt x="136271" y="38100"/>
                  </a:lnTo>
                  <a:lnTo>
                    <a:pt x="136271" y="19050"/>
                  </a:lnTo>
                  <a:lnTo>
                    <a:pt x="136271" y="38100"/>
                  </a:lnTo>
                  <a:cubicBezTo>
                    <a:pt x="81915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610923" y="3755974"/>
            <a:ext cx="827780" cy="1937147"/>
            <a:chOff x="0" y="0"/>
            <a:chExt cx="1103706" cy="25828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3757" cy="2582926"/>
            </a:xfrm>
            <a:custGeom>
              <a:avLst/>
              <a:gdLst/>
              <a:ahLst/>
              <a:cxnLst/>
              <a:rect r="r" b="b" t="t" l="l"/>
              <a:pathLst>
                <a:path h="2582926" w="1103757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1033526" y="0"/>
                  </a:lnTo>
                  <a:cubicBezTo>
                    <a:pt x="1072261" y="0"/>
                    <a:pt x="1103757" y="31369"/>
                    <a:pt x="1103757" y="70231"/>
                  </a:cubicBezTo>
                  <a:lnTo>
                    <a:pt x="1103757" y="2512695"/>
                  </a:lnTo>
                  <a:cubicBezTo>
                    <a:pt x="1103757" y="2551430"/>
                    <a:pt x="1072388" y="2582926"/>
                    <a:pt x="1033526" y="2582926"/>
                  </a:cubicBezTo>
                  <a:lnTo>
                    <a:pt x="70231" y="2582926"/>
                  </a:lnTo>
                  <a:cubicBezTo>
                    <a:pt x="31496" y="2582926"/>
                    <a:pt x="0" y="2551557"/>
                    <a:pt x="0" y="2512695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7864821" y="4568581"/>
            <a:ext cx="310305" cy="34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45576" y="3943798"/>
            <a:ext cx="2586933" cy="3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Clothing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45576" y="4353077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Blouse (171 orders)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45576" y="473585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Pants (171 orders)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45576" y="511864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Shirt (169 orders)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568060" y="5914282"/>
            <a:ext cx="10009880" cy="2022872"/>
            <a:chOff x="0" y="0"/>
            <a:chExt cx="13346506" cy="26971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13308457" cy="2659126"/>
            </a:xfrm>
            <a:custGeom>
              <a:avLst/>
              <a:gdLst/>
              <a:ahLst/>
              <a:cxnLst/>
              <a:rect r="r" b="b" t="t" l="l"/>
              <a:pathLst>
                <a:path h="2659126" w="13308457">
                  <a:moveTo>
                    <a:pt x="0" y="115951"/>
                  </a:moveTo>
                  <a:cubicBezTo>
                    <a:pt x="0" y="51943"/>
                    <a:pt x="52451" y="0"/>
                    <a:pt x="117221" y="0"/>
                  </a:cubicBezTo>
                  <a:lnTo>
                    <a:pt x="13191237" y="0"/>
                  </a:lnTo>
                  <a:cubicBezTo>
                    <a:pt x="13256006" y="0"/>
                    <a:pt x="13308457" y="51943"/>
                    <a:pt x="13308457" y="115951"/>
                  </a:cubicBezTo>
                  <a:lnTo>
                    <a:pt x="13308457" y="2543175"/>
                  </a:lnTo>
                  <a:cubicBezTo>
                    <a:pt x="13308457" y="2607183"/>
                    <a:pt x="13256006" y="2659126"/>
                    <a:pt x="13191237" y="2659126"/>
                  </a:cubicBezTo>
                  <a:lnTo>
                    <a:pt x="117221" y="2659126"/>
                  </a:lnTo>
                  <a:cubicBezTo>
                    <a:pt x="52451" y="2659126"/>
                    <a:pt x="0" y="2607183"/>
                    <a:pt x="0" y="2543175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346557" cy="2697226"/>
            </a:xfrm>
            <a:custGeom>
              <a:avLst/>
              <a:gdLst/>
              <a:ahLst/>
              <a:cxnLst/>
              <a:rect r="r" b="b" t="t" l="l"/>
              <a:pathLst>
                <a:path h="2697226" w="13346557">
                  <a:moveTo>
                    <a:pt x="0" y="135001"/>
                  </a:moveTo>
                  <a:cubicBezTo>
                    <a:pt x="0" y="60198"/>
                    <a:pt x="61214" y="0"/>
                    <a:pt x="136271" y="0"/>
                  </a:cubicBezTo>
                  <a:lnTo>
                    <a:pt x="13210287" y="0"/>
                  </a:lnTo>
                  <a:lnTo>
                    <a:pt x="13210287" y="19050"/>
                  </a:lnTo>
                  <a:lnTo>
                    <a:pt x="13210287" y="0"/>
                  </a:lnTo>
                  <a:cubicBezTo>
                    <a:pt x="13285344" y="0"/>
                    <a:pt x="13346557" y="60198"/>
                    <a:pt x="13346557" y="135001"/>
                  </a:cubicBezTo>
                  <a:lnTo>
                    <a:pt x="13327507" y="135001"/>
                  </a:lnTo>
                  <a:lnTo>
                    <a:pt x="13346557" y="135001"/>
                  </a:lnTo>
                  <a:lnTo>
                    <a:pt x="13346557" y="2562225"/>
                  </a:lnTo>
                  <a:lnTo>
                    <a:pt x="13327507" y="2562225"/>
                  </a:lnTo>
                  <a:lnTo>
                    <a:pt x="13346557" y="2562225"/>
                  </a:lnTo>
                  <a:cubicBezTo>
                    <a:pt x="13346557" y="2636901"/>
                    <a:pt x="13285344" y="2697226"/>
                    <a:pt x="13210287" y="2697226"/>
                  </a:cubicBezTo>
                  <a:lnTo>
                    <a:pt x="13210287" y="2678176"/>
                  </a:lnTo>
                  <a:lnTo>
                    <a:pt x="13210287" y="2697226"/>
                  </a:lnTo>
                  <a:lnTo>
                    <a:pt x="136271" y="2697226"/>
                  </a:lnTo>
                  <a:lnTo>
                    <a:pt x="136271" y="2678176"/>
                  </a:lnTo>
                  <a:lnTo>
                    <a:pt x="136271" y="2697226"/>
                  </a:lnTo>
                  <a:cubicBezTo>
                    <a:pt x="61214" y="2697226"/>
                    <a:pt x="0" y="2636901"/>
                    <a:pt x="0" y="2562225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562225"/>
                  </a:lnTo>
                  <a:lnTo>
                    <a:pt x="19050" y="2562225"/>
                  </a:lnTo>
                  <a:lnTo>
                    <a:pt x="38100" y="2562225"/>
                  </a:lnTo>
                  <a:cubicBezTo>
                    <a:pt x="38100" y="2615565"/>
                    <a:pt x="81915" y="2659126"/>
                    <a:pt x="136271" y="2659126"/>
                  </a:cubicBezTo>
                  <a:lnTo>
                    <a:pt x="13210287" y="2659126"/>
                  </a:lnTo>
                  <a:cubicBezTo>
                    <a:pt x="13264770" y="2659126"/>
                    <a:pt x="13308457" y="2615565"/>
                    <a:pt x="13308457" y="2562225"/>
                  </a:cubicBezTo>
                  <a:lnTo>
                    <a:pt x="13308457" y="135001"/>
                  </a:lnTo>
                  <a:cubicBezTo>
                    <a:pt x="13308457" y="81661"/>
                    <a:pt x="13264643" y="38100"/>
                    <a:pt x="13210287" y="38100"/>
                  </a:cubicBezTo>
                  <a:lnTo>
                    <a:pt x="136271" y="38100"/>
                  </a:lnTo>
                  <a:lnTo>
                    <a:pt x="136271" y="19050"/>
                  </a:lnTo>
                  <a:lnTo>
                    <a:pt x="136271" y="38100"/>
                  </a:lnTo>
                  <a:cubicBezTo>
                    <a:pt x="81915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7610923" y="5957145"/>
            <a:ext cx="827780" cy="1937147"/>
            <a:chOff x="0" y="0"/>
            <a:chExt cx="1103706" cy="25828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03757" cy="2582926"/>
            </a:xfrm>
            <a:custGeom>
              <a:avLst/>
              <a:gdLst/>
              <a:ahLst/>
              <a:cxnLst/>
              <a:rect r="r" b="b" t="t" l="l"/>
              <a:pathLst>
                <a:path h="2582926" w="1103757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1033526" y="0"/>
                  </a:lnTo>
                  <a:cubicBezTo>
                    <a:pt x="1072261" y="0"/>
                    <a:pt x="1103757" y="31369"/>
                    <a:pt x="1103757" y="70231"/>
                  </a:cubicBezTo>
                  <a:lnTo>
                    <a:pt x="1103757" y="2512695"/>
                  </a:lnTo>
                  <a:cubicBezTo>
                    <a:pt x="1103757" y="2551430"/>
                    <a:pt x="1072388" y="2582926"/>
                    <a:pt x="1033526" y="2582926"/>
                  </a:cubicBezTo>
                  <a:lnTo>
                    <a:pt x="70231" y="2582926"/>
                  </a:lnTo>
                  <a:cubicBezTo>
                    <a:pt x="31496" y="2582926"/>
                    <a:pt x="0" y="2551557"/>
                    <a:pt x="0" y="2512695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7864821" y="6769741"/>
            <a:ext cx="310305" cy="34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45576" y="6144968"/>
            <a:ext cx="2586933" cy="3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Footwear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45576" y="6554238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Sandals (160 orders)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45576" y="693702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Shoes (150 orders)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45576" y="7319810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Sneakers (145 orders)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568060" y="8115452"/>
            <a:ext cx="10009880" cy="1640091"/>
            <a:chOff x="0" y="0"/>
            <a:chExt cx="13346506" cy="21867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9050" y="19050"/>
              <a:ext cx="13308457" cy="2148713"/>
            </a:xfrm>
            <a:custGeom>
              <a:avLst/>
              <a:gdLst/>
              <a:ahLst/>
              <a:cxnLst/>
              <a:rect r="r" b="b" t="t" l="l"/>
              <a:pathLst>
                <a:path h="2148713" w="13308457">
                  <a:moveTo>
                    <a:pt x="0" y="115951"/>
                  </a:moveTo>
                  <a:cubicBezTo>
                    <a:pt x="0" y="51943"/>
                    <a:pt x="52705" y="0"/>
                    <a:pt x="117602" y="0"/>
                  </a:cubicBezTo>
                  <a:lnTo>
                    <a:pt x="13190855" y="0"/>
                  </a:lnTo>
                  <a:cubicBezTo>
                    <a:pt x="13255752" y="0"/>
                    <a:pt x="13308457" y="51943"/>
                    <a:pt x="13308457" y="115951"/>
                  </a:cubicBezTo>
                  <a:lnTo>
                    <a:pt x="13308457" y="2032762"/>
                  </a:lnTo>
                  <a:cubicBezTo>
                    <a:pt x="13308457" y="2096770"/>
                    <a:pt x="13255752" y="2148713"/>
                    <a:pt x="13190855" y="2148713"/>
                  </a:cubicBezTo>
                  <a:lnTo>
                    <a:pt x="117602" y="2148713"/>
                  </a:lnTo>
                  <a:cubicBezTo>
                    <a:pt x="52705" y="2148713"/>
                    <a:pt x="0" y="2096770"/>
                    <a:pt x="0" y="2032762"/>
                  </a:cubicBez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346557" cy="2186813"/>
            </a:xfrm>
            <a:custGeom>
              <a:avLst/>
              <a:gdLst/>
              <a:ahLst/>
              <a:cxnLst/>
              <a:rect r="r" b="b" t="t" l="l"/>
              <a:pathLst>
                <a:path h="2186813" w="13346557">
                  <a:moveTo>
                    <a:pt x="0" y="135001"/>
                  </a:moveTo>
                  <a:cubicBezTo>
                    <a:pt x="0" y="60198"/>
                    <a:pt x="61468" y="0"/>
                    <a:pt x="136652" y="0"/>
                  </a:cubicBezTo>
                  <a:lnTo>
                    <a:pt x="13209905" y="0"/>
                  </a:lnTo>
                  <a:lnTo>
                    <a:pt x="13209905" y="19050"/>
                  </a:lnTo>
                  <a:lnTo>
                    <a:pt x="13209905" y="0"/>
                  </a:lnTo>
                  <a:cubicBezTo>
                    <a:pt x="13285090" y="0"/>
                    <a:pt x="13346557" y="60198"/>
                    <a:pt x="13346557" y="135001"/>
                  </a:cubicBezTo>
                  <a:lnTo>
                    <a:pt x="13327507" y="135001"/>
                  </a:lnTo>
                  <a:lnTo>
                    <a:pt x="13346557" y="135001"/>
                  </a:lnTo>
                  <a:lnTo>
                    <a:pt x="13346557" y="2051812"/>
                  </a:lnTo>
                  <a:lnTo>
                    <a:pt x="13327507" y="2051812"/>
                  </a:lnTo>
                  <a:lnTo>
                    <a:pt x="13346557" y="2051812"/>
                  </a:lnTo>
                  <a:cubicBezTo>
                    <a:pt x="13346557" y="2126615"/>
                    <a:pt x="13285090" y="2186813"/>
                    <a:pt x="13209905" y="2186813"/>
                  </a:cubicBezTo>
                  <a:lnTo>
                    <a:pt x="13209905" y="2167763"/>
                  </a:lnTo>
                  <a:lnTo>
                    <a:pt x="13209905" y="2186813"/>
                  </a:lnTo>
                  <a:lnTo>
                    <a:pt x="136652" y="2186813"/>
                  </a:lnTo>
                  <a:lnTo>
                    <a:pt x="136652" y="2167763"/>
                  </a:lnTo>
                  <a:lnTo>
                    <a:pt x="136652" y="2186813"/>
                  </a:lnTo>
                  <a:cubicBezTo>
                    <a:pt x="61468" y="2186813"/>
                    <a:pt x="0" y="2126615"/>
                    <a:pt x="0" y="2051812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051812"/>
                  </a:lnTo>
                  <a:lnTo>
                    <a:pt x="19050" y="2051812"/>
                  </a:lnTo>
                  <a:lnTo>
                    <a:pt x="38100" y="2051812"/>
                  </a:lnTo>
                  <a:cubicBezTo>
                    <a:pt x="38100" y="2105025"/>
                    <a:pt x="81915" y="2148713"/>
                    <a:pt x="136652" y="2148713"/>
                  </a:cubicBezTo>
                  <a:lnTo>
                    <a:pt x="13209905" y="2148713"/>
                  </a:lnTo>
                  <a:cubicBezTo>
                    <a:pt x="13264643" y="2148713"/>
                    <a:pt x="13308457" y="2105025"/>
                    <a:pt x="13308457" y="2051812"/>
                  </a:cubicBezTo>
                  <a:lnTo>
                    <a:pt x="13308457" y="135001"/>
                  </a:lnTo>
                  <a:cubicBezTo>
                    <a:pt x="13308457" y="81788"/>
                    <a:pt x="13264643" y="38100"/>
                    <a:pt x="13209905" y="38100"/>
                  </a:cubicBezTo>
                  <a:lnTo>
                    <a:pt x="136652" y="38100"/>
                  </a:lnTo>
                  <a:lnTo>
                    <a:pt x="136652" y="19050"/>
                  </a:lnTo>
                  <a:lnTo>
                    <a:pt x="136652" y="38100"/>
                  </a:lnTo>
                  <a:cubicBezTo>
                    <a:pt x="81915" y="38100"/>
                    <a:pt x="38100" y="81788"/>
                    <a:pt x="38100" y="135001"/>
                  </a:cubicBezTo>
                  <a:close/>
                </a:path>
              </a:pathLst>
            </a:custGeom>
            <a:solidFill>
              <a:srgbClr val="BFD3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7610923" y="8158315"/>
            <a:ext cx="827780" cy="1554366"/>
            <a:chOff x="0" y="0"/>
            <a:chExt cx="1103706" cy="20724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3757" cy="2072513"/>
            </a:xfrm>
            <a:custGeom>
              <a:avLst/>
              <a:gdLst/>
              <a:ahLst/>
              <a:cxnLst/>
              <a:rect r="r" b="b" t="t" l="l"/>
              <a:pathLst>
                <a:path h="2072513" w="1103757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1033526" y="0"/>
                  </a:lnTo>
                  <a:cubicBezTo>
                    <a:pt x="1072261" y="0"/>
                    <a:pt x="1103757" y="31369"/>
                    <a:pt x="1103757" y="70231"/>
                  </a:cubicBezTo>
                  <a:lnTo>
                    <a:pt x="1103757" y="2002282"/>
                  </a:lnTo>
                  <a:cubicBezTo>
                    <a:pt x="1103757" y="2041017"/>
                    <a:pt x="1072388" y="2072513"/>
                    <a:pt x="1033526" y="2072513"/>
                  </a:cubicBezTo>
                  <a:lnTo>
                    <a:pt x="70231" y="2072513"/>
                  </a:lnTo>
                  <a:cubicBezTo>
                    <a:pt x="31496" y="2072513"/>
                    <a:pt x="0" y="2041144"/>
                    <a:pt x="0" y="2002282"/>
                  </a:cubicBezTo>
                  <a:close/>
                </a:path>
              </a:pathLst>
            </a:custGeom>
            <a:solidFill>
              <a:srgbClr val="D9E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7864821" y="8779516"/>
            <a:ext cx="310305" cy="34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645576" y="8346129"/>
            <a:ext cx="2586933" cy="3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Outerwear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45576" y="875540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Jacket (163 orders)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645576" y="9138199"/>
            <a:ext cx="8682628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437"/>
              </a:lnSpc>
              <a:buFont typeface="Arial"/>
              <a:buChar char="•"/>
            </a:pPr>
            <a:r>
              <a:rPr lang="en-US" sz="1625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Coat (161 orders)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86416" y="648891"/>
            <a:ext cx="8089402" cy="83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Business Recommendations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86416" y="1994449"/>
            <a:ext cx="1266377" cy="1519685"/>
          </a:xfrm>
          <a:custGeom>
            <a:avLst/>
            <a:gdLst/>
            <a:ahLst/>
            <a:cxnLst/>
            <a:rect r="r" b="b" t="t" l="l"/>
            <a:pathLst>
              <a:path h="1519685" w="1266377">
                <a:moveTo>
                  <a:pt x="0" y="0"/>
                </a:moveTo>
                <a:lnTo>
                  <a:pt x="1266377" y="0"/>
                </a:lnTo>
                <a:lnTo>
                  <a:pt x="1266377" y="1519685"/>
                </a:lnTo>
                <a:lnTo>
                  <a:pt x="0" y="151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" r="0" b="-1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5958" y="2228555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Boost Subscriptions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5958" y="2718940"/>
            <a:ext cx="14995627" cy="45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Promote exclusive benefits for subscribers.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86416" y="3514134"/>
            <a:ext cx="1266377" cy="1519685"/>
          </a:xfrm>
          <a:custGeom>
            <a:avLst/>
            <a:gdLst/>
            <a:ahLst/>
            <a:cxnLst/>
            <a:rect r="r" b="b" t="t" l="l"/>
            <a:pathLst>
              <a:path h="1519685" w="1266377">
                <a:moveTo>
                  <a:pt x="0" y="0"/>
                </a:moveTo>
                <a:lnTo>
                  <a:pt x="1266377" y="0"/>
                </a:lnTo>
                <a:lnTo>
                  <a:pt x="1266377" y="1519686"/>
                </a:lnTo>
                <a:lnTo>
                  <a:pt x="0" y="1519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" r="0" b="-12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05958" y="3748240"/>
            <a:ext cx="4038009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Customer Loyalty Programs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5958" y="4238625"/>
            <a:ext cx="14995627" cy="45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Reward repeat buyers to foster loyalty.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86416" y="5033810"/>
            <a:ext cx="1266377" cy="1519685"/>
          </a:xfrm>
          <a:custGeom>
            <a:avLst/>
            <a:gdLst/>
            <a:ahLst/>
            <a:cxnLst/>
            <a:rect r="r" b="b" t="t" l="l"/>
            <a:pathLst>
              <a:path h="1519685" w="1266377">
                <a:moveTo>
                  <a:pt x="0" y="0"/>
                </a:moveTo>
                <a:lnTo>
                  <a:pt x="1266377" y="0"/>
                </a:lnTo>
                <a:lnTo>
                  <a:pt x="1266377" y="1519685"/>
                </a:lnTo>
                <a:lnTo>
                  <a:pt x="0" y="15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4" r="0" b="-1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05958" y="5267916"/>
            <a:ext cx="3307109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Review Discount Policy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5958" y="5758310"/>
            <a:ext cx="14995627" cy="45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Balance sales boosts with margin control.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86416" y="6553495"/>
            <a:ext cx="1266377" cy="1519685"/>
          </a:xfrm>
          <a:custGeom>
            <a:avLst/>
            <a:gdLst/>
            <a:ahLst/>
            <a:cxnLst/>
            <a:rect r="r" b="b" t="t" l="l"/>
            <a:pathLst>
              <a:path h="1519685" w="1266377">
                <a:moveTo>
                  <a:pt x="0" y="0"/>
                </a:moveTo>
                <a:lnTo>
                  <a:pt x="1266377" y="0"/>
                </a:lnTo>
                <a:lnTo>
                  <a:pt x="1266377" y="1519685"/>
                </a:lnTo>
                <a:lnTo>
                  <a:pt x="0" y="1519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" r="0" b="-12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05958" y="6787601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Product Positioning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5958" y="7277995"/>
            <a:ext cx="14995627" cy="45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Highlight top-rated and best-selling products.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886416" y="8073180"/>
            <a:ext cx="1266377" cy="1519685"/>
          </a:xfrm>
          <a:custGeom>
            <a:avLst/>
            <a:gdLst/>
            <a:ahLst/>
            <a:cxnLst/>
            <a:rect r="r" b="b" t="t" l="l"/>
            <a:pathLst>
              <a:path h="1519685" w="1266377">
                <a:moveTo>
                  <a:pt x="0" y="0"/>
                </a:moveTo>
                <a:lnTo>
                  <a:pt x="1266377" y="0"/>
                </a:lnTo>
                <a:lnTo>
                  <a:pt x="1266377" y="1519686"/>
                </a:lnTo>
                <a:lnTo>
                  <a:pt x="0" y="151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" r="0" b="-12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05958" y="8307286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Targeted Marketing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05958" y="8797681"/>
            <a:ext cx="14995627" cy="45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Focus on high-revenue age groups and express-shipping users.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DAG78rqXS8s</dc:identifier>
  <dcterms:modified xsi:type="dcterms:W3CDTF">2011-08-01T06:04:30Z</dcterms:modified>
  <cp:revision>1</cp:revision>
  <dc:title>Customer Shopping Behavior Analysis</dc:title>
</cp:coreProperties>
</file>